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75" r:id="rId4"/>
    <p:sldId id="271" r:id="rId5"/>
    <p:sldId id="277" r:id="rId6"/>
    <p:sldId id="281" r:id="rId7"/>
    <p:sldId id="282" r:id="rId8"/>
    <p:sldId id="284" r:id="rId9"/>
    <p:sldId id="278" r:id="rId10"/>
    <p:sldId id="288" r:id="rId11"/>
    <p:sldId id="287" r:id="rId12"/>
    <p:sldId id="286" r:id="rId13"/>
    <p:sldId id="285" r:id="rId14"/>
    <p:sldId id="290" r:id="rId15"/>
    <p:sldId id="292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5" autoAdjust="0"/>
  </p:normalViewPr>
  <p:slideViewPr>
    <p:cSldViewPr snapToGrid="0">
      <p:cViewPr>
        <p:scale>
          <a:sx n="85" d="100"/>
          <a:sy n="85" d="100"/>
        </p:scale>
        <p:origin x="-1272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24C0B-99A6-4B65-9FAA-86FC8A041266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901A-6415-49D4-B70D-F22595E9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2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Monitoring: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ກວດກາ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ກວດສອບ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1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8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4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8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6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3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91540" y="1395934"/>
            <a:ext cx="7772400" cy="254853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TOOLKIT </a:t>
            </a:r>
            <a:br>
              <a:rPr lang="en-US" b="1" dirty="0">
                <a:solidFill>
                  <a:srgbClr val="0070C0"/>
                </a:solidFill>
                <a:latin typeface="+mn-lt"/>
              </a:rPr>
            </a:br>
            <a:r>
              <a:rPr lang="en-GB" sz="3600" b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CASCADE </a:t>
            </a:r>
            <a: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</a:t>
            </a:r>
            <a:b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 of International Project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318585" y="4467996"/>
            <a:ext cx="6858000" cy="111062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SOUPHANOUVONG UNIVERSITY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1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000" b="1" dirty="0" smtClean="0">
                <a:solidFill>
                  <a:srgbClr val="0070C0"/>
                </a:solidFill>
              </a:rPr>
              <a:t> December 2021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509" y="205324"/>
            <a:ext cx="2434875" cy="4082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02" y="146182"/>
            <a:ext cx="1109568" cy="1188823"/>
          </a:xfrm>
          <a:prstGeom prst="rect">
            <a:avLst/>
          </a:prstGeom>
        </p:spPr>
      </p:pic>
      <p:sp>
        <p:nvSpPr>
          <p:cNvPr id="7" name="Sottotitolo 4"/>
          <p:cNvSpPr txBox="1">
            <a:spLocks/>
          </p:cNvSpPr>
          <p:nvPr/>
        </p:nvSpPr>
        <p:spPr>
          <a:xfrm>
            <a:off x="684739" y="6117095"/>
            <a:ext cx="2363262" cy="519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>
                <a:solidFill>
                  <a:srgbClr val="0070C0"/>
                </a:solidFill>
              </a:rPr>
              <a:t>By: Palitha DOUAGCHACK</a:t>
            </a:r>
          </a:p>
          <a:p>
            <a:pPr algn="l"/>
            <a:r>
              <a:rPr lang="en-US" sz="1200" b="1" dirty="0" smtClean="0">
                <a:solidFill>
                  <a:srgbClr val="0070C0"/>
                </a:solidFill>
              </a:rPr>
              <a:t>E-mail: </a:t>
            </a:r>
            <a:r>
              <a:rPr lang="en-US" sz="1200" b="1" dirty="0" err="1" smtClean="0">
                <a:solidFill>
                  <a:srgbClr val="0070C0"/>
                </a:solidFill>
              </a:rPr>
              <a:t>palitha_su@yahoo.com</a:t>
            </a:r>
            <a:endParaRPr lang="en-US" sz="12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51" y="5200665"/>
            <a:ext cx="1062897" cy="1239695"/>
          </a:xfrm>
          <a:prstGeom prst="rect">
            <a:avLst/>
          </a:prstGeom>
        </p:spPr>
      </p:pic>
      <p:sp>
        <p:nvSpPr>
          <p:cNvPr id="10" name="Sottotitolo 4"/>
          <p:cNvSpPr txBox="1">
            <a:spLocks/>
          </p:cNvSpPr>
          <p:nvPr/>
        </p:nvSpPr>
        <p:spPr>
          <a:xfrm>
            <a:off x="7167020" y="6328763"/>
            <a:ext cx="1976979" cy="41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1000" b="1" dirty="0" smtClean="0">
                <a:solidFill>
                  <a:srgbClr val="0070C0"/>
                </a:solidFill>
              </a:rPr>
              <a:t> </a:t>
            </a:r>
            <a:endParaRPr 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05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OLKIT PRESENTATION_Kniaz_par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_su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657047"/>
            <a:ext cx="669771" cy="740793"/>
          </a:xfrm>
          <a:prstGeom prst="rect">
            <a:avLst/>
          </a:prstGeom>
        </p:spPr>
      </p:pic>
      <p:sp>
        <p:nvSpPr>
          <p:cNvPr id="6" name="Sottotitolo 4"/>
          <p:cNvSpPr txBox="1">
            <a:spLocks/>
          </p:cNvSpPr>
          <p:nvPr/>
        </p:nvSpPr>
        <p:spPr>
          <a:xfrm>
            <a:off x="241937" y="6326715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OLKIT PRESENTATION_Kniaz_par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_su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686929"/>
            <a:ext cx="669771" cy="740793"/>
          </a:xfrm>
          <a:prstGeom prst="rect">
            <a:avLst/>
          </a:prstGeom>
        </p:spPr>
      </p:pic>
      <p:sp>
        <p:nvSpPr>
          <p:cNvPr id="6" name="Sottotitolo 4"/>
          <p:cNvSpPr txBox="1">
            <a:spLocks/>
          </p:cNvSpPr>
          <p:nvPr/>
        </p:nvSpPr>
        <p:spPr>
          <a:xfrm>
            <a:off x="226996" y="6356597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4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OLKIT PRESENTATION_Kniaz_par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_su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597283"/>
            <a:ext cx="669771" cy="740793"/>
          </a:xfrm>
          <a:prstGeom prst="rect">
            <a:avLst/>
          </a:prstGeom>
        </p:spPr>
      </p:pic>
      <p:sp>
        <p:nvSpPr>
          <p:cNvPr id="6" name="Sottotitolo 4"/>
          <p:cNvSpPr txBox="1">
            <a:spLocks/>
          </p:cNvSpPr>
          <p:nvPr/>
        </p:nvSpPr>
        <p:spPr>
          <a:xfrm>
            <a:off x="212055" y="628189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328" y="5908025"/>
            <a:ext cx="243861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73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OLKIT PRESENTATION_Kniaz_par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_su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627165"/>
            <a:ext cx="669771" cy="740793"/>
          </a:xfrm>
          <a:prstGeom prst="rect">
            <a:avLst/>
          </a:prstGeom>
        </p:spPr>
      </p:pic>
      <p:sp>
        <p:nvSpPr>
          <p:cNvPr id="6" name="Sottotitolo 4"/>
          <p:cNvSpPr txBox="1">
            <a:spLocks/>
          </p:cNvSpPr>
          <p:nvPr/>
        </p:nvSpPr>
        <p:spPr>
          <a:xfrm>
            <a:off x="197114" y="6326715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800" y="5982730"/>
            <a:ext cx="243861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3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OLKIT PRESENTATION_Kniaz_par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_su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597283"/>
            <a:ext cx="669771" cy="740793"/>
          </a:xfrm>
          <a:prstGeom prst="rect">
            <a:avLst/>
          </a:prstGeom>
        </p:spPr>
      </p:pic>
      <p:sp>
        <p:nvSpPr>
          <p:cNvPr id="6" name="Sottotitolo 4"/>
          <p:cNvSpPr txBox="1">
            <a:spLocks/>
          </p:cNvSpPr>
          <p:nvPr/>
        </p:nvSpPr>
        <p:spPr>
          <a:xfrm>
            <a:off x="241937" y="628189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0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OLKIT PRESENTATION_Kniaz_par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_su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567401"/>
            <a:ext cx="669771" cy="740793"/>
          </a:xfrm>
          <a:prstGeom prst="rect">
            <a:avLst/>
          </a:prstGeom>
        </p:spPr>
      </p:pic>
      <p:sp>
        <p:nvSpPr>
          <p:cNvPr id="6" name="Sottotitolo 4"/>
          <p:cNvSpPr txBox="1">
            <a:spLocks/>
          </p:cNvSpPr>
          <p:nvPr/>
        </p:nvSpPr>
        <p:spPr>
          <a:xfrm>
            <a:off x="197114" y="628189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08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033" y="5997671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140" y="156307"/>
            <a:ext cx="983013" cy="1053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58235CC-0D6B-47D5-BDEE-B039C0EB47AC}"/>
              </a:ext>
            </a:extLst>
          </p:cNvPr>
          <p:cNvSpPr txBox="1"/>
          <p:nvPr/>
        </p:nvSpPr>
        <p:spPr>
          <a:xfrm>
            <a:off x="438975" y="3448277"/>
            <a:ext cx="807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for Your </a:t>
            </a:r>
            <a:r>
              <a:rPr lang="en-GB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GB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ttention</a:t>
            </a:r>
            <a:endParaRPr lang="en-GB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76" y="445371"/>
            <a:ext cx="3043659" cy="2838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5772" y="3079842"/>
            <a:ext cx="305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Souphanouvong</a:t>
            </a:r>
            <a:r>
              <a:rPr lang="en-US" sz="2000" b="1" dirty="0" smtClean="0"/>
              <a:t> University</a:t>
            </a:r>
            <a:endParaRPr lang="en-US" sz="2000" b="1" dirty="0"/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7" y="5658196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182173" y="6341656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9236" y="4217796"/>
            <a:ext cx="4678459" cy="923330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Any Questions?</a:t>
            </a:r>
            <a:endParaRPr lang="en-A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330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7495674" cy="1152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E00C8"/>
              </a:solidFill>
            </a:endParaRPr>
          </a:p>
        </p:txBody>
      </p:sp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0" y="130174"/>
            <a:ext cx="612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 err="1" smtClean="0">
                <a:solidFill>
                  <a:srgbClr val="0E00C8"/>
                </a:solidFill>
              </a:rPr>
              <a:t>Table</a:t>
            </a:r>
            <a:r>
              <a:rPr lang="it-IT" altLang="it-IT" sz="2800" b="1" dirty="0" smtClean="0">
                <a:solidFill>
                  <a:srgbClr val="0E00C8"/>
                </a:solidFill>
              </a:rPr>
              <a:t> of </a:t>
            </a:r>
            <a:r>
              <a:rPr lang="it-IT" altLang="it-IT" sz="2800" b="1" dirty="0" err="1" smtClean="0">
                <a:solidFill>
                  <a:srgbClr val="0E00C8"/>
                </a:solidFill>
              </a:rPr>
              <a:t>Contents</a:t>
            </a:r>
            <a:endParaRPr lang="it-IT" altLang="it-IT" sz="2400" b="1" dirty="0">
              <a:solidFill>
                <a:srgbClr val="0E00C8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915" y="6176963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58235CC-0D6B-47D5-BDEE-B039C0EB47AC}"/>
              </a:ext>
            </a:extLst>
          </p:cNvPr>
          <p:cNvSpPr txBox="1"/>
          <p:nvPr/>
        </p:nvSpPr>
        <p:spPr>
          <a:xfrm>
            <a:off x="468923" y="1182250"/>
            <a:ext cx="7777529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Project management definition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Project management cycle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Management phases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How to identify risks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Examples of risks management </a:t>
            </a:r>
            <a:endParaRPr lang="en-GB" sz="2400" dirty="0"/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0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9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/>
          <p:cNvSpPr>
            <a:spLocks noGrp="1"/>
          </p:cNvSpPr>
          <p:nvPr>
            <p:ph type="title"/>
          </p:nvPr>
        </p:nvSpPr>
        <p:spPr>
          <a:xfrm>
            <a:off x="64242" y="82887"/>
            <a:ext cx="8085598" cy="12499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Project Management in Simple Words 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2837" y="1382235"/>
            <a:ext cx="3710119" cy="516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10" name="Picture 9" descr="logo_su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4488" y="1455273"/>
            <a:ext cx="8724898" cy="4604864"/>
            <a:chOff x="254370" y="1410450"/>
            <a:chExt cx="8724898" cy="4604864"/>
          </a:xfrm>
        </p:grpSpPr>
        <p:sp>
          <p:nvSpPr>
            <p:cNvPr id="15" name="Alternate Process 14"/>
            <p:cNvSpPr/>
            <p:nvPr/>
          </p:nvSpPr>
          <p:spPr>
            <a:xfrm>
              <a:off x="2902324" y="2965823"/>
              <a:ext cx="3429000" cy="1516530"/>
            </a:xfrm>
            <a:prstGeom prst="flowChartAlternateProcess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2800">
                  <a:solidFill>
                    <a:srgbClr val="0000FF"/>
                  </a:solidFill>
                  <a:effectLst/>
                  <a:ea typeface="ＭＳ 明朝"/>
                  <a:cs typeface="Times New Roman"/>
                </a:rPr>
                <a:t>Project Management</a:t>
              </a:r>
              <a:endParaRPr lang="en-AU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6" name="Wave 15"/>
            <p:cNvSpPr/>
            <p:nvPr/>
          </p:nvSpPr>
          <p:spPr>
            <a:xfrm>
              <a:off x="3272486" y="1410450"/>
              <a:ext cx="2628900" cy="914400"/>
            </a:xfrm>
            <a:prstGeom prst="wave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24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Problem solving</a:t>
              </a:r>
              <a:endParaRPr lang="en-AU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7" name="Wave 16"/>
            <p:cNvSpPr/>
            <p:nvPr/>
          </p:nvSpPr>
          <p:spPr>
            <a:xfrm>
              <a:off x="433666" y="2172451"/>
              <a:ext cx="2628900" cy="914400"/>
            </a:xfrm>
            <a:prstGeom prst="wave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24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Teamwork</a:t>
              </a:r>
              <a:endParaRPr lang="en-AU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8" name="Wave 17"/>
            <p:cNvSpPr/>
            <p:nvPr/>
          </p:nvSpPr>
          <p:spPr>
            <a:xfrm>
              <a:off x="254370" y="3263155"/>
              <a:ext cx="2628900" cy="914400"/>
            </a:xfrm>
            <a:prstGeom prst="wave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24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Risk</a:t>
              </a:r>
              <a:endParaRPr lang="en-AU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9" name="Wave 18"/>
            <p:cNvSpPr/>
            <p:nvPr/>
          </p:nvSpPr>
          <p:spPr>
            <a:xfrm>
              <a:off x="493426" y="4368802"/>
              <a:ext cx="2628900" cy="914400"/>
            </a:xfrm>
            <a:prstGeom prst="wave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24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Deadlines</a:t>
              </a:r>
              <a:endParaRPr lang="en-AU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0" name="Wave 19"/>
            <p:cNvSpPr/>
            <p:nvPr/>
          </p:nvSpPr>
          <p:spPr>
            <a:xfrm>
              <a:off x="3287427" y="5100914"/>
              <a:ext cx="2628900" cy="914400"/>
            </a:xfrm>
            <a:prstGeom prst="wave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24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Planning</a:t>
              </a:r>
              <a:endParaRPr lang="en-AU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1" name="Wave 20"/>
            <p:cNvSpPr/>
            <p:nvPr/>
          </p:nvSpPr>
          <p:spPr>
            <a:xfrm>
              <a:off x="6141185" y="2157506"/>
              <a:ext cx="2628900" cy="914400"/>
            </a:xfrm>
            <a:prstGeom prst="wave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24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Communication</a:t>
              </a:r>
              <a:endParaRPr lang="en-AU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2" name="Wave 21"/>
            <p:cNvSpPr/>
            <p:nvPr/>
          </p:nvSpPr>
          <p:spPr>
            <a:xfrm>
              <a:off x="6350368" y="3263152"/>
              <a:ext cx="2628900" cy="914400"/>
            </a:xfrm>
            <a:prstGeom prst="wave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24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Budget</a:t>
              </a:r>
              <a:endParaRPr lang="en-AU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3" name="Wave 22"/>
            <p:cNvSpPr/>
            <p:nvPr/>
          </p:nvSpPr>
          <p:spPr>
            <a:xfrm>
              <a:off x="6171073" y="4368799"/>
              <a:ext cx="2628900" cy="914400"/>
            </a:xfrm>
            <a:prstGeom prst="wave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AU" sz="240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Goals</a:t>
              </a:r>
              <a:endParaRPr lang="en-AU" sz="1200">
                <a:effectLst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18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pic>
        <p:nvPicPr>
          <p:cNvPr id="10" name="Picture 9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TOOLKIT PRESENTATION_Kniaz_partn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21176"/>
          </a:xfrm>
          <a:prstGeom prst="rect">
            <a:avLst/>
          </a:prstGeom>
        </p:spPr>
      </p:pic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4" y="6048503"/>
            <a:ext cx="669771" cy="740793"/>
          </a:xfrm>
          <a:prstGeom prst="rect">
            <a:avLst/>
          </a:prstGeom>
        </p:spPr>
      </p:pic>
      <p:sp>
        <p:nvSpPr>
          <p:cNvPr id="12" name="Sottotitolo 4"/>
          <p:cNvSpPr txBox="1">
            <a:spLocks/>
          </p:cNvSpPr>
          <p:nvPr/>
        </p:nvSpPr>
        <p:spPr>
          <a:xfrm>
            <a:off x="406288" y="6715181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5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"/>
            <a:ext cx="7495674" cy="8665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0E00C8"/>
              </a:solidFill>
            </a:endParaRPr>
          </a:p>
        </p:txBody>
      </p:sp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182880" y="141604"/>
            <a:ext cx="7334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rgbClr val="0E00C8"/>
                </a:solidFill>
              </a:rPr>
              <a:t>To </a:t>
            </a:r>
            <a:r>
              <a:rPr lang="it-IT" altLang="it-IT" sz="2800" b="1" dirty="0" err="1" smtClean="0">
                <a:solidFill>
                  <a:srgbClr val="0E00C8"/>
                </a:solidFill>
              </a:rPr>
              <a:t>Summarise</a:t>
            </a:r>
            <a:endParaRPr lang="it-IT" altLang="it-IT" sz="2400" b="1" dirty="0">
              <a:solidFill>
                <a:srgbClr val="0E00C8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58235CC-0D6B-47D5-BDEE-B039C0EB47AC}"/>
              </a:ext>
            </a:extLst>
          </p:cNvPr>
          <p:cNvSpPr txBox="1"/>
          <p:nvPr/>
        </p:nvSpPr>
        <p:spPr>
          <a:xfrm>
            <a:off x="424034" y="875258"/>
            <a:ext cx="80739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 smtClean="0"/>
              <a:t>Who is eligible to apply?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Does the call for proposal require a minimum number of participants?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Can I propose my own project idea or do I have to stick to pre- identified thematic priorities?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Does the donor finance my activities at 100% or do I have to co-finance?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What are the award criteria?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Does the call fund conferences, meetings and creation of networks, pay for staff? </a:t>
            </a:r>
            <a:endParaRPr lang="en-GB" sz="2400" dirty="0" smtClean="0"/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What are the eligible categories of costs? </a:t>
            </a:r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TOOLKIT PRESENTATION_Kniaz_partn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0" name="Picture 9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4" y="5689919"/>
            <a:ext cx="669771" cy="740793"/>
          </a:xfrm>
          <a:prstGeom prst="rect">
            <a:avLst/>
          </a:prstGeom>
        </p:spPr>
      </p:pic>
      <p:sp>
        <p:nvSpPr>
          <p:cNvPr id="12" name="Sottotitolo 4"/>
          <p:cNvSpPr txBox="1">
            <a:spLocks/>
          </p:cNvSpPr>
          <p:nvPr/>
        </p:nvSpPr>
        <p:spPr>
          <a:xfrm>
            <a:off x="391347" y="6356597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1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OLKIT PRESENTATION_Kniaz_par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logo_su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567401"/>
            <a:ext cx="669771" cy="740793"/>
          </a:xfrm>
          <a:prstGeom prst="rect">
            <a:avLst/>
          </a:prstGeom>
        </p:spPr>
      </p:pic>
      <p:sp>
        <p:nvSpPr>
          <p:cNvPr id="4" name="Sottotitolo 4"/>
          <p:cNvSpPr txBox="1">
            <a:spLocks/>
          </p:cNvSpPr>
          <p:nvPr/>
        </p:nvSpPr>
        <p:spPr>
          <a:xfrm>
            <a:off x="241937" y="6237069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7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TOOLKIT PRESENTATION_Kniaz_par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1"/>
            <a:ext cx="9144000" cy="6858000"/>
          </a:xfrm>
          <a:prstGeom prst="rect">
            <a:avLst/>
          </a:prstGeom>
        </p:spPr>
      </p:pic>
      <p:pic>
        <p:nvPicPr>
          <p:cNvPr id="4" name="Picture 3" descr="logo_su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671988"/>
            <a:ext cx="669771" cy="740793"/>
          </a:xfrm>
          <a:prstGeom prst="rect">
            <a:avLst/>
          </a:prstGeom>
        </p:spPr>
      </p:pic>
      <p:sp>
        <p:nvSpPr>
          <p:cNvPr id="5" name="Sottotitolo 4"/>
          <p:cNvSpPr txBox="1">
            <a:spLocks/>
          </p:cNvSpPr>
          <p:nvPr/>
        </p:nvSpPr>
        <p:spPr>
          <a:xfrm>
            <a:off x="212055" y="6341656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9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OLKIT PRESENTATION_Kniaz_par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_su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582342"/>
            <a:ext cx="669771" cy="740793"/>
          </a:xfrm>
          <a:prstGeom prst="rect">
            <a:avLst/>
          </a:prstGeom>
        </p:spPr>
      </p:pic>
      <p:sp>
        <p:nvSpPr>
          <p:cNvPr id="6" name="Sottotitolo 4"/>
          <p:cNvSpPr txBox="1">
            <a:spLocks/>
          </p:cNvSpPr>
          <p:nvPr/>
        </p:nvSpPr>
        <p:spPr>
          <a:xfrm>
            <a:off x="212055" y="6252010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3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OLKIT PRESENTATION_Kniaz_par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_su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567401"/>
            <a:ext cx="669771" cy="740793"/>
          </a:xfrm>
          <a:prstGeom prst="rect">
            <a:avLst/>
          </a:prstGeom>
        </p:spPr>
      </p:pic>
      <p:sp>
        <p:nvSpPr>
          <p:cNvPr id="6" name="Sottotitolo 4"/>
          <p:cNvSpPr txBox="1">
            <a:spLocks/>
          </p:cNvSpPr>
          <p:nvPr/>
        </p:nvSpPr>
        <p:spPr>
          <a:xfrm>
            <a:off x="226996" y="6252010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71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1385</TotalTime>
  <Words>217</Words>
  <Application>Microsoft Macintosh PowerPoint</Application>
  <PresentationFormat>On-screen Show (4:3)</PresentationFormat>
  <Paragraphs>74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di Office</vt:lpstr>
      <vt:lpstr>TOOLKIT  CASCADE TRAINING Management of International Project</vt:lpstr>
      <vt:lpstr>PowerPoint Presentation</vt:lpstr>
      <vt:lpstr>Project Management in Simple Words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di Bologna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 Ippolito</dc:creator>
  <cp:lastModifiedBy>Palitha Douangchack</cp:lastModifiedBy>
  <cp:revision>118</cp:revision>
  <dcterms:created xsi:type="dcterms:W3CDTF">2019-09-26T08:09:21Z</dcterms:created>
  <dcterms:modified xsi:type="dcterms:W3CDTF">2021-12-01T09:53:23Z</dcterms:modified>
</cp:coreProperties>
</file>